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73" r:id="rId14"/>
    <p:sldId id="268" r:id="rId15"/>
    <p:sldId id="274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5" autoAdjust="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B27627-1C44-47AE-993E-448D3EF5A756}" type="datetimeFigureOut">
              <a:rPr lang="sk-SK" smtClean="0"/>
              <a:pPr/>
              <a:t>6. 11. 2011</a:t>
            </a:fld>
            <a:endParaRPr lang="sk-SK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1E9F25-286C-48D8-9C35-FE8CBABAAD36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gdTpU5WZHH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8458200" cy="1571636"/>
          </a:xfrm>
        </p:spPr>
        <p:txBody>
          <a:bodyPr>
            <a:normAutofit fontScale="90000"/>
          </a:bodyPr>
          <a:lstStyle/>
          <a:p>
            <a:r>
              <a:rPr lang="sk-SK" sz="4400" dirty="0" smtClean="0">
                <a:solidFill>
                  <a:schemeClr val="tx1"/>
                </a:solidFill>
              </a:rPr>
              <a:t>Martin luther king</a:t>
            </a:r>
            <a:br>
              <a:rPr lang="sk-SK" sz="4400" dirty="0" smtClean="0">
                <a:solidFill>
                  <a:schemeClr val="tx1"/>
                </a:solidFill>
              </a:rPr>
            </a:br>
            <a:r>
              <a:rPr lang="sk-SK" sz="4400" dirty="0" smtClean="0">
                <a:solidFill>
                  <a:schemeClr val="tx1"/>
                </a:solidFill>
              </a:rPr>
              <a:t>                    „ I Have a dream...“</a:t>
            </a:r>
            <a:br>
              <a:rPr lang="sk-SK" sz="4400" dirty="0" smtClean="0">
                <a:solidFill>
                  <a:schemeClr val="tx1"/>
                </a:solidFill>
              </a:rPr>
            </a:br>
            <a:r>
              <a:rPr lang="sk-SK" sz="4400" dirty="0" smtClean="0">
                <a:solidFill>
                  <a:schemeClr val="tx1"/>
                </a:solidFill>
              </a:rPr>
              <a:t/>
            </a:r>
            <a:br>
              <a:rPr lang="sk-SK" sz="4400" dirty="0" smtClean="0">
                <a:solidFill>
                  <a:schemeClr val="tx1"/>
                </a:solidFill>
              </a:rPr>
            </a:br>
            <a:r>
              <a:rPr lang="sk-SK" sz="4400" dirty="0" smtClean="0">
                <a:solidFill>
                  <a:schemeClr val="tx1"/>
                </a:solidFill>
              </a:rPr>
              <a:t> </a:t>
            </a:r>
            <a:endParaRPr lang="sk-SK" sz="4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00430" y="2000240"/>
            <a:ext cx="2119298" cy="514344"/>
          </a:xfrm>
        </p:spPr>
        <p:txBody>
          <a:bodyPr>
            <a:normAutofit lnSpcReduction="10000"/>
          </a:bodyPr>
          <a:lstStyle/>
          <a:p>
            <a:r>
              <a:rPr lang="sk-SK" sz="2800" dirty="0" smtClean="0"/>
              <a:t>MÁM SEN...</a:t>
            </a:r>
            <a:endParaRPr lang="sk-SK" sz="2800" dirty="0"/>
          </a:p>
        </p:txBody>
      </p:sp>
      <p:pic>
        <p:nvPicPr>
          <p:cNvPr id="1026" name="Picture 2" descr="C:\Users\Andrej Tibenský\Desktop\martin luther king\k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143248"/>
            <a:ext cx="2257430" cy="3163189"/>
          </a:xfrm>
          <a:prstGeom prst="rect">
            <a:avLst/>
          </a:prstGeom>
          <a:noFill/>
        </p:spPr>
      </p:pic>
      <p:pic>
        <p:nvPicPr>
          <p:cNvPr id="1027" name="Picture 3" descr="C:\Users\Andrej Tibenský\Desktop\martin luther king\martin-luther-kin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500438"/>
            <a:ext cx="3305175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Nadväznosť, logickosť textu</a:t>
            </a:r>
            <a:endParaRPr lang="sk-SK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Hlavným spojovacím prvkom textu je jeho téma. </a:t>
            </a:r>
            <a:r>
              <a:rPr lang="sk-SK" sz="2000" dirty="0" smtClean="0"/>
              <a:t>Logickosť textu spočíva v tom, že rečník sa vyjadruje k jednej téme </a:t>
            </a:r>
          </a:p>
          <a:p>
            <a:pPr>
              <a:buNone/>
            </a:pPr>
            <a:r>
              <a:rPr lang="sk-SK" sz="2000" dirty="0" smtClean="0"/>
              <a:t>	(Neskáče od jednej témy k druhej.). Prejav tak pôsobí harmonicky a usporiadane. Prejav je vďaka jasnej formulácii zrozumiteľný pre širokú verejnosť</a:t>
            </a:r>
            <a:r>
              <a:rPr lang="sk-SK" sz="2000" dirty="0" smtClean="0"/>
              <a:t>.</a:t>
            </a:r>
            <a:endParaRPr lang="sk-SK" sz="2000" dirty="0" smtClean="0"/>
          </a:p>
          <a:p>
            <a:r>
              <a:rPr lang="sk-SK" sz="2000" dirty="0" smtClean="0"/>
              <a:t>Ku kompaktnosti textu </a:t>
            </a:r>
            <a:r>
              <a:rPr lang="sk-SK" sz="2000" dirty="0" smtClean="0"/>
              <a:t>napomáhajú </a:t>
            </a:r>
            <a:r>
              <a:rPr lang="sk-SK" sz="2000" dirty="0" smtClean="0"/>
              <a:t>frázy</a:t>
            </a:r>
            <a:r>
              <a:rPr lang="sk-SK" sz="2000" dirty="0" smtClean="0"/>
              <a:t>, ktoré sa často opakujú: „Mám sen,...“, „Dnes mám svoj sen!“. – opakovanie týchto fráz vytvára taktiež napätie v prejave a naliehavosť rečníkovej výpovede</a:t>
            </a:r>
            <a:r>
              <a:rPr lang="sk-SK" sz="2000" dirty="0" smtClean="0"/>
              <a:t>.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Členenie textu</a:t>
            </a:r>
            <a:endParaRPr lang="sk-SK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17648"/>
          </a:xfrm>
        </p:spPr>
        <p:txBody>
          <a:bodyPr>
            <a:normAutofit/>
          </a:bodyPr>
          <a:lstStyle/>
          <a:p>
            <a:r>
              <a:rPr lang="sk-SK" sz="2000" dirty="0" smtClean="0"/>
              <a:t>Okrem toho že text je členený na úvod, jadro, záver, delí sa ešte na menšie odseky. Každá myšlienka je vyjadrená v jednom </a:t>
            </a:r>
            <a:r>
              <a:rPr lang="sk-SK" sz="2000" dirty="0" smtClean="0"/>
              <a:t>odseku(text preto pôsobí logicky) a </a:t>
            </a:r>
            <a:r>
              <a:rPr lang="sk-SK" sz="2000" dirty="0" smtClean="0"/>
              <a:t>vzniká </a:t>
            </a:r>
            <a:r>
              <a:rPr lang="sk-SK" sz="2000" dirty="0" smtClean="0"/>
              <a:t>priestor </a:t>
            </a:r>
            <a:r>
              <a:rPr lang="sk-SK" sz="2000" dirty="0" smtClean="0"/>
              <a:t>na prestávky a to umožňuje rečníkovi udržiavať kontakt s publikom, čím si ho stále viac získava.  </a:t>
            </a:r>
            <a:endParaRPr lang="sk-SK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43108" y="2857496"/>
            <a:ext cx="67151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/>
              <a:t>Mám sen, že jedného dňa každé bude vyvýšené a všelijaká hora i pahorok nech jest znížený; čo je krivé, nech je priame, a miesta nerovné nech sú rovinou. Alebo sa zjaví sláva Hospodinova a uvidia spolu rôzne telá, že ústa Hospodinove hovorila. To je naša nádej. To je viera, s ktorou sa vrátim na Juh.</a:t>
            </a:r>
            <a:br>
              <a:rPr lang="sk-SK" sz="16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S touto nádejou dokážeme pretaviť horu zúfalstva v kameň nádeje. S touto vierou dokážeme premeniť drásajúcu disharmóniu našej krajiny v krásnu symfóniu bratstva.</a:t>
            </a:r>
            <a:br>
              <a:rPr lang="sk-SK" sz="16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S touto vierou dokážeme spoločne pracovať, spoločne sa modliť, spoločne bojovať, spoločne ísť aj do väzenia, spoločne sa brať za našu slobodu s vedomím, že jedného dňa skutočne budeme slobodní.</a:t>
            </a:r>
            <a:br>
              <a:rPr lang="sk-SK" sz="1600" dirty="0" smtClean="0"/>
            </a:b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Modalita  viet</a:t>
            </a:r>
            <a:endParaRPr lang="sk-SK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k-SK" sz="2000" dirty="0" smtClean="0"/>
              <a:t>- autor využíva: 	- </a:t>
            </a:r>
            <a:r>
              <a:rPr lang="sk-SK" sz="2000" u="sng" dirty="0" smtClean="0"/>
              <a:t>pestré rozvité oznamovacie vety </a:t>
            </a:r>
          </a:p>
          <a:p>
            <a:pPr>
              <a:buNone/>
            </a:pPr>
            <a:r>
              <a:rPr lang="sk-SK" sz="2000" dirty="0" smtClean="0"/>
              <a:t>			S touto vierou dokážeme premeniť drásajúcu disharmóniu 			našej krajiny v krásnu symfóniu bratstva. 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- </a:t>
            </a:r>
            <a:r>
              <a:rPr lang="sk-SK" sz="2000" u="sng" dirty="0" smtClean="0"/>
              <a:t>súvetia</a:t>
            </a:r>
          </a:p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dirty="0" smtClean="0"/>
              <a:t> Mám sen, že jedného dňa moje štyri deti budú žiť v krajine, kde </a:t>
            </a:r>
            <a:r>
              <a:rPr lang="sk-SK" sz="2000" dirty="0" smtClean="0"/>
              <a:t>		nebudú </a:t>
            </a:r>
            <a:r>
              <a:rPr lang="sk-SK" sz="2000" dirty="0" smtClean="0"/>
              <a:t>posudzované podľa farby svojej kože, ale podľa svojho </a:t>
            </a:r>
            <a:r>
              <a:rPr lang="sk-SK" sz="2000" dirty="0" smtClean="0"/>
              <a:t>		charakteru</a:t>
            </a:r>
            <a:r>
              <a:rPr lang="sk-SK" sz="2000" dirty="0" smtClean="0"/>
              <a:t>.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- </a:t>
            </a:r>
            <a:r>
              <a:rPr lang="sk-SK" sz="2000" u="sng" dirty="0" smtClean="0"/>
              <a:t>vsuvku</a:t>
            </a:r>
            <a:endParaRPr lang="sk-SK" sz="2000" u="sng" dirty="0" smtClean="0"/>
          </a:p>
          <a:p>
            <a:pPr>
              <a:buNone/>
            </a:pPr>
            <a:r>
              <a:rPr lang="sk-SK" sz="2000" dirty="0" smtClean="0"/>
              <a:t>			Mám sen, že jedného dňa dokonca aj štát Mississippi, </a:t>
            </a:r>
            <a:r>
              <a:rPr lang="sk-SK" sz="2000" u="sng" dirty="0" smtClean="0"/>
              <a:t>štát</a:t>
            </a:r>
            <a:r>
              <a:rPr lang="sk-SK" sz="2000" dirty="0" smtClean="0"/>
              <a:t>, 			ktorý sa utápa v horúčave nespravodlivosti, ktorý padá 			horúčavou útlaku, sa premení na oázu slobody a 				spravodlivosti</a:t>
            </a:r>
            <a:r>
              <a:rPr lang="sk-SK" sz="2000" dirty="0" smtClean="0"/>
              <a:t>.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- </a:t>
            </a:r>
            <a:r>
              <a:rPr lang="sk-SK" sz="2000" u="sng" dirty="0" smtClean="0"/>
              <a:t>voľný prístavok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... </a:t>
            </a:r>
            <a:r>
              <a:rPr lang="sk-SK" sz="2000" dirty="0" smtClean="0"/>
              <a:t>všetky božie deti - </a:t>
            </a:r>
            <a:r>
              <a:rPr lang="sk-SK" sz="2000" u="sng" dirty="0" smtClean="0"/>
              <a:t>biele i čierne, židia, katolíci i protestanti</a:t>
            </a:r>
            <a:r>
              <a:rPr lang="sk-SK" sz="2000" dirty="0" smtClean="0"/>
              <a:t> - </a:t>
            </a:r>
            <a:r>
              <a:rPr lang="sk-SK" sz="2000" dirty="0" smtClean="0"/>
              <a:t>			chytia </a:t>
            </a:r>
            <a:r>
              <a:rPr lang="sk-SK" sz="2000" dirty="0" smtClean="0"/>
              <a:t>sa za </a:t>
            </a:r>
            <a:r>
              <a:rPr lang="sk-SK" sz="2000" dirty="0" smtClean="0"/>
              <a:t>ruky...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- </a:t>
            </a:r>
            <a:r>
              <a:rPr lang="sk-SK" sz="2000" u="sng" dirty="0" smtClean="0"/>
              <a:t>zvolacie vety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Dnes mám svoj sen!</a:t>
            </a:r>
          </a:p>
          <a:p>
            <a:pPr>
              <a:buNone/>
            </a:pPr>
            <a:r>
              <a:rPr lang="sk-SK" sz="2000" dirty="0" smtClean="0"/>
              <a:t>			- </a:t>
            </a:r>
            <a:r>
              <a:rPr lang="sk-SK" sz="2000" u="sng" dirty="0" smtClean="0"/>
              <a:t>oslovenia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... chcem povedať, </a:t>
            </a:r>
            <a:r>
              <a:rPr lang="sk-SK" sz="2000" u="sng" dirty="0" smtClean="0"/>
              <a:t>priatelia</a:t>
            </a:r>
            <a:r>
              <a:rPr lang="sk-SK" sz="2000" dirty="0" smtClean="0"/>
              <a:t>, že akokoľvek ...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		</a:t>
            </a:r>
            <a:r>
              <a:rPr lang="sk-SK" sz="2000" dirty="0" smtClean="0"/>
              <a:t>	- </a:t>
            </a:r>
            <a:r>
              <a:rPr lang="sk-SK" sz="2000" u="sng" dirty="0" smtClean="0"/>
              <a:t>elipsu </a:t>
            </a:r>
            <a:endParaRPr lang="sk-SK" sz="2000" u="sng" dirty="0" smtClean="0"/>
          </a:p>
          <a:p>
            <a:pPr>
              <a:buNone/>
            </a:pPr>
            <a:r>
              <a:rPr lang="sk-SK" sz="2000" dirty="0" smtClean="0"/>
              <a:t>			 </a:t>
            </a:r>
            <a:r>
              <a:rPr lang="sk-SK" sz="2000" dirty="0" smtClean="0"/>
              <a:t>...žiť </a:t>
            </a:r>
            <a:r>
              <a:rPr lang="sk-SK" sz="2000" dirty="0" smtClean="0"/>
              <a:t>podľa skutočného zmyslu svojho vyznania - pokladáme </a:t>
            </a:r>
            <a:r>
              <a:rPr lang="sk-SK" sz="2000" dirty="0" smtClean="0"/>
              <a:t>		totiž </a:t>
            </a:r>
            <a:r>
              <a:rPr lang="sk-SK" sz="2000" dirty="0" smtClean="0"/>
              <a:t>onú pravdu za zjavnú, že všetci ľudia si boli stvorení </a:t>
            </a:r>
            <a:r>
              <a:rPr lang="sk-SK" sz="2000" dirty="0" smtClean="0"/>
              <a:t>			rovní</a:t>
            </a:r>
            <a:r>
              <a:rPr lang="sk-SK" sz="2000" dirty="0" smtClean="0"/>
              <a:t>.</a:t>
            </a:r>
          </a:p>
          <a:p>
            <a:pPr>
              <a:buNone/>
            </a:pPr>
            <a:r>
              <a:rPr lang="sk-SK" dirty="0" smtClean="0"/>
              <a:t>			</a:t>
            </a:r>
            <a:endParaRPr lang="sk-SK" dirty="0"/>
          </a:p>
        </p:txBody>
      </p:sp>
      <p:pic>
        <p:nvPicPr>
          <p:cNvPr id="1026" name="Picture 2" descr="C:\Users\Andrej Tibenský\Desktop\martin luther king\king_fla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428868"/>
            <a:ext cx="5397507" cy="40481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22"/>
            <a:ext cx="86868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expresívne/emocionálne výrazy</a:t>
            </a:r>
            <a:r>
              <a:rPr lang="sk-SK" sz="2000" dirty="0" smtClean="0"/>
              <a:t>:	- odporní rasisti</a:t>
            </a:r>
          </a:p>
          <a:p>
            <a:pPr>
              <a:buNone/>
            </a:pPr>
            <a:r>
              <a:rPr lang="sk-SK" sz="2000" dirty="0" smtClean="0"/>
              <a:t>					- kriví sa mu </a:t>
            </a:r>
            <a:r>
              <a:rPr lang="sk-SK" sz="2000" dirty="0" smtClean="0"/>
              <a:t>huba</a:t>
            </a:r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antonymá:</a:t>
            </a:r>
            <a:r>
              <a:rPr lang="sk-SK" sz="2000" dirty="0" smtClean="0"/>
              <a:t> nespravodlivosť – spravodlivosť</a:t>
            </a:r>
          </a:p>
          <a:p>
            <a:pPr>
              <a:buNone/>
            </a:pPr>
            <a:r>
              <a:rPr lang="sk-SK" sz="2000" dirty="0" smtClean="0"/>
              <a:t>		       krivé – priame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       hora – rovina</a:t>
            </a:r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knižné slová</a:t>
            </a:r>
            <a:r>
              <a:rPr lang="sk-SK" sz="2000" dirty="0" smtClean="0"/>
              <a:t>: jest</a:t>
            </a:r>
          </a:p>
          <a:p>
            <a:pPr>
              <a:buNone/>
            </a:pPr>
            <a:r>
              <a:rPr lang="sk-SK" sz="2000" dirty="0" smtClean="0"/>
              <a:t>		</a:t>
            </a:r>
            <a:r>
              <a:rPr lang="sk-SK" sz="2000" dirty="0" smtClean="0"/>
              <a:t> </a:t>
            </a:r>
            <a:r>
              <a:rPr lang="sk-SK" sz="2000" dirty="0" smtClean="0"/>
              <a:t>         spirituál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zdrobneniny:</a:t>
            </a:r>
            <a:r>
              <a:rPr lang="sk-SK" sz="2000" dirty="0" smtClean="0"/>
              <a:t> - dedinka</a:t>
            </a:r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citácia americkej piesne: </a:t>
            </a:r>
            <a:r>
              <a:rPr lang="sk-SK" sz="2000" dirty="0" smtClean="0"/>
              <a:t>„Moja </a:t>
            </a:r>
            <a:r>
              <a:rPr lang="sk-SK" sz="2000" dirty="0" smtClean="0"/>
              <a:t>zem, to pre teba, sladká krajina slobody, o tebe spievam, krajina, kde ležia moji predkovia, krajina hrdých otcov pútnikov, z každého úbočí, nech sloboda znie. "(" My country 'tis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Thee</a:t>
            </a:r>
            <a:r>
              <a:rPr lang="sk-SK" sz="2000" dirty="0" smtClean="0"/>
              <a:t>; </a:t>
            </a:r>
            <a:r>
              <a:rPr lang="sk-SK" sz="2000" dirty="0" err="1" smtClean="0"/>
              <a:t>sweet</a:t>
            </a:r>
            <a:r>
              <a:rPr lang="sk-SK" sz="2000" dirty="0" smtClean="0"/>
              <a:t> </a:t>
            </a:r>
            <a:r>
              <a:rPr lang="sk-SK" sz="2000" dirty="0" err="1" smtClean="0"/>
              <a:t>land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liberty</a:t>
            </a:r>
            <a:r>
              <a:rPr lang="sk-SK" sz="2000" dirty="0" smtClean="0"/>
              <a:t>;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Thee</a:t>
            </a:r>
            <a:r>
              <a:rPr lang="sk-SK" sz="2000" dirty="0" smtClean="0"/>
              <a:t> Aj </a:t>
            </a:r>
            <a:r>
              <a:rPr lang="sk-SK" sz="2000" dirty="0" err="1" smtClean="0"/>
              <a:t>sing</a:t>
            </a:r>
            <a:r>
              <a:rPr lang="sk-SK" sz="2000" dirty="0" smtClean="0"/>
              <a:t>; </a:t>
            </a:r>
            <a:r>
              <a:rPr lang="sk-SK" sz="2000" dirty="0" err="1" smtClean="0"/>
              <a:t>land</a:t>
            </a:r>
            <a:r>
              <a:rPr lang="sk-SK" sz="2000" dirty="0" smtClean="0"/>
              <a:t> </a:t>
            </a:r>
            <a:r>
              <a:rPr lang="sk-SK" sz="2000" dirty="0" err="1" smtClean="0"/>
              <a:t>where</a:t>
            </a:r>
            <a:r>
              <a:rPr lang="sk-SK" sz="2000" dirty="0" smtClean="0"/>
              <a:t> my </a:t>
            </a:r>
            <a:r>
              <a:rPr lang="sk-SK" sz="2000" dirty="0" err="1" smtClean="0"/>
              <a:t>Fathers</a:t>
            </a:r>
            <a:r>
              <a:rPr lang="sk-SK" sz="2000" dirty="0" smtClean="0"/>
              <a:t> </a:t>
            </a:r>
            <a:r>
              <a:rPr lang="sk-SK" sz="2000" dirty="0" err="1" smtClean="0"/>
              <a:t>died</a:t>
            </a:r>
            <a:r>
              <a:rPr lang="sk-SK" sz="2000" dirty="0" smtClean="0"/>
              <a:t>, </a:t>
            </a:r>
            <a:r>
              <a:rPr lang="sk-SK" sz="2000" dirty="0" err="1" smtClean="0"/>
              <a:t>land</a:t>
            </a:r>
            <a:r>
              <a:rPr lang="sk-SK" sz="2000" dirty="0" smtClean="0"/>
              <a:t> </a:t>
            </a:r>
            <a:r>
              <a:rPr lang="sk-SK" sz="2000" dirty="0" err="1" smtClean="0"/>
              <a:t>of</a:t>
            </a:r>
            <a:r>
              <a:rPr lang="sk-SK" sz="2000" dirty="0" smtClean="0"/>
              <a:t> </a:t>
            </a:r>
            <a:r>
              <a:rPr lang="sk-SK" sz="2000" dirty="0" err="1" smtClean="0"/>
              <a:t>the</a:t>
            </a:r>
            <a:r>
              <a:rPr lang="sk-SK" sz="2000" dirty="0" smtClean="0"/>
              <a:t> </a:t>
            </a:r>
            <a:r>
              <a:rPr lang="sk-SK" sz="2000" dirty="0" err="1" smtClean="0"/>
              <a:t>Pilgrim</a:t>
            </a:r>
            <a:r>
              <a:rPr lang="sk-SK" sz="2000" dirty="0" smtClean="0"/>
              <a:t>' s </a:t>
            </a:r>
            <a:r>
              <a:rPr lang="sk-SK" sz="2000" dirty="0" err="1" smtClean="0"/>
              <a:t>pride</a:t>
            </a:r>
            <a:r>
              <a:rPr lang="sk-SK" sz="2000" dirty="0" smtClean="0"/>
              <a:t>; </a:t>
            </a:r>
            <a:r>
              <a:rPr lang="sk-SK" sz="2000" dirty="0" err="1" smtClean="0"/>
              <a:t>from</a:t>
            </a:r>
            <a:r>
              <a:rPr lang="sk-SK" sz="2000" dirty="0" smtClean="0"/>
              <a:t> </a:t>
            </a:r>
            <a:r>
              <a:rPr lang="sk-SK" sz="2000" dirty="0" err="1" smtClean="0"/>
              <a:t>every</a:t>
            </a:r>
            <a:r>
              <a:rPr lang="sk-SK" sz="2000" dirty="0" smtClean="0"/>
              <a:t> </a:t>
            </a:r>
            <a:r>
              <a:rPr lang="sk-SK" sz="2000" dirty="0" err="1" smtClean="0"/>
              <a:t>mountain</a:t>
            </a:r>
            <a:r>
              <a:rPr lang="sk-SK" sz="2000" dirty="0" smtClean="0"/>
              <a:t> </a:t>
            </a:r>
            <a:r>
              <a:rPr lang="sk-SK" sz="2000" dirty="0" err="1" smtClean="0"/>
              <a:t>side</a:t>
            </a:r>
            <a:r>
              <a:rPr lang="sk-SK" sz="2000" dirty="0" smtClean="0"/>
              <a:t>, let </a:t>
            </a:r>
            <a:r>
              <a:rPr lang="sk-SK" sz="2000" dirty="0" err="1" smtClean="0"/>
              <a:t>freedom</a:t>
            </a:r>
            <a:r>
              <a:rPr lang="sk-SK" sz="2000" dirty="0" smtClean="0"/>
              <a:t> ring </a:t>
            </a:r>
            <a:r>
              <a:rPr lang="sk-SK" sz="2000" dirty="0" smtClean="0"/>
              <a:t>").“</a:t>
            </a:r>
            <a:endParaRPr lang="sk-SK" sz="2000" u="sng" dirty="0" smtClean="0"/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citácia černošského spirituálu:</a:t>
            </a:r>
            <a:r>
              <a:rPr lang="sk-SK" sz="2000" dirty="0" smtClean="0"/>
              <a:t> </a:t>
            </a:r>
            <a:r>
              <a:rPr lang="sk-SK" sz="2000" dirty="0" smtClean="0"/>
              <a:t>„Nakoniec </a:t>
            </a:r>
            <a:r>
              <a:rPr lang="sk-SK" sz="2000" dirty="0" smtClean="0"/>
              <a:t>slobodní, nakoniec slobodní, vďaka bohu všemohúcemu, sme nakoniec </a:t>
            </a:r>
            <a:r>
              <a:rPr lang="sk-SK" sz="2000" dirty="0" smtClean="0"/>
              <a:t>slobodní.“</a:t>
            </a:r>
            <a:endParaRPr lang="sk-SK" sz="2000" dirty="0" smtClean="0"/>
          </a:p>
          <a:p>
            <a:pPr>
              <a:buFontTx/>
              <a:buChar char="-"/>
            </a:pPr>
            <a:endParaRPr lang="sk-SK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obrazné prostriedky: </a:t>
            </a:r>
            <a:r>
              <a:rPr lang="sk-SK" sz="2000" dirty="0" smtClean="0"/>
              <a:t> 	</a:t>
            </a:r>
            <a:r>
              <a:rPr lang="sk-SK" sz="2000" b="1" dirty="0" smtClean="0"/>
              <a:t>personifikácia</a:t>
            </a:r>
            <a:r>
              <a:rPr lang="sk-SK" sz="2000" dirty="0" smtClean="0"/>
              <a:t> - krajina bude žiť podľa zmyslu </a:t>
            </a:r>
            <a:r>
              <a:rPr lang="sk-SK" sz="2000" dirty="0" smtClean="0"/>
              <a:t>					             svojho vyznania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	</a:t>
            </a:r>
            <a:r>
              <a:rPr lang="sk-SK" sz="2000" b="1" dirty="0" smtClean="0"/>
              <a:t>metafora</a:t>
            </a:r>
            <a:r>
              <a:rPr lang="sk-SK" sz="2000" dirty="0" smtClean="0"/>
              <a:t> – štát, ktorý upadá sa premení na oázu 				      </a:t>
            </a:r>
            <a:r>
              <a:rPr lang="sk-SK" sz="2000" dirty="0" smtClean="0"/>
              <a:t>	  slobody </a:t>
            </a:r>
            <a:r>
              <a:rPr lang="sk-SK" sz="2000" dirty="0" smtClean="0"/>
              <a:t>a </a:t>
            </a:r>
            <a:r>
              <a:rPr lang="sk-SK" sz="2000" dirty="0" smtClean="0"/>
              <a:t>spravodlivosti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		  - pretaviť </a:t>
            </a:r>
            <a:r>
              <a:rPr lang="sk-SK" sz="2000" dirty="0" smtClean="0"/>
              <a:t>horu zúfalstva v kameň </a:t>
            </a:r>
            <a:r>
              <a:rPr lang="sk-SK" sz="2000" dirty="0" smtClean="0"/>
              <a:t>nádeje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	</a:t>
            </a:r>
            <a:r>
              <a:rPr lang="sk-SK" sz="2000" b="1" dirty="0" smtClean="0"/>
              <a:t>prirovnanie</a:t>
            </a:r>
            <a:r>
              <a:rPr lang="sk-SK" sz="2000" dirty="0" smtClean="0"/>
              <a:t> – držať sa za ruky ako bratia a sestry</a:t>
            </a:r>
          </a:p>
          <a:p>
            <a:pPr>
              <a:buNone/>
            </a:pPr>
            <a:r>
              <a:rPr lang="sk-SK" sz="2000" dirty="0" smtClean="0"/>
              <a:t>				</a:t>
            </a:r>
            <a:r>
              <a:rPr lang="sk-SK" sz="2000" b="1" dirty="0" smtClean="0"/>
              <a:t>epiteton</a:t>
            </a:r>
            <a:r>
              <a:rPr lang="sk-SK" sz="2000" dirty="0" smtClean="0"/>
              <a:t> – božie deti, symfónia </a:t>
            </a:r>
            <a:r>
              <a:rPr lang="sk-SK" sz="2000" dirty="0" smtClean="0"/>
              <a:t>bratstva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	</a:t>
            </a:r>
            <a:r>
              <a:rPr lang="sk-SK" sz="2000" b="1" dirty="0" smtClean="0"/>
              <a:t>paradox</a:t>
            </a:r>
            <a:r>
              <a:rPr lang="sk-SK" sz="2000" dirty="0" smtClean="0"/>
              <a:t> - </a:t>
            </a:r>
            <a:r>
              <a:rPr lang="sk-SK" sz="2000" dirty="0" smtClean="0"/>
              <a:t>synovia bývalých otrokov bratsky zasadnú k </a:t>
            </a:r>
            <a:r>
              <a:rPr lang="sk-SK" sz="2000" dirty="0" smtClean="0"/>
              <a:t>				  jednému </a:t>
            </a:r>
            <a:r>
              <a:rPr lang="sk-SK" sz="2000" dirty="0" smtClean="0"/>
              <a:t>stolu so synmi bývalých otrokárov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			</a:t>
            </a: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rečnícke figúry:</a:t>
            </a:r>
            <a:r>
              <a:rPr lang="sk-SK" sz="2000" dirty="0" smtClean="0"/>
              <a:t>  </a:t>
            </a:r>
            <a:r>
              <a:rPr lang="sk-SK" sz="2000" b="1" dirty="0" smtClean="0"/>
              <a:t>opakovanie tých istých slov na začiatku odseku</a:t>
            </a:r>
            <a:r>
              <a:rPr lang="sk-SK" sz="2000" dirty="0" smtClean="0"/>
              <a:t> – </a:t>
            </a:r>
          </a:p>
          <a:p>
            <a:pPr>
              <a:buNone/>
            </a:pPr>
            <a:r>
              <a:rPr lang="sk-SK" sz="2000" dirty="0" smtClean="0"/>
              <a:t>                             „ Mám sen...“</a:t>
            </a:r>
          </a:p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b="1" dirty="0" smtClean="0"/>
              <a:t>opakovanie tej istej vety na konci odseku</a:t>
            </a:r>
            <a:r>
              <a:rPr lang="sk-SK" sz="2000" dirty="0" smtClean="0"/>
              <a:t> – </a:t>
            </a:r>
          </a:p>
          <a:p>
            <a:pPr>
              <a:buNone/>
            </a:pPr>
            <a:r>
              <a:rPr lang="sk-SK" sz="2000" dirty="0" smtClean="0"/>
              <a:t>			„Dnes mám svoj sen!“</a:t>
            </a:r>
          </a:p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b="1" dirty="0" smtClean="0"/>
              <a:t>anafora</a:t>
            </a:r>
            <a:r>
              <a:rPr lang="sk-SK" sz="2000" dirty="0" smtClean="0"/>
              <a:t> – Nech sloboda znie...</a:t>
            </a:r>
          </a:p>
          <a:p>
            <a:pPr>
              <a:buNone/>
            </a:pPr>
            <a:r>
              <a:rPr lang="sk-SK" sz="2000" dirty="0" smtClean="0"/>
              <a:t>				   Nech sloboda znie...</a:t>
            </a:r>
          </a:p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b="1" dirty="0" smtClean="0"/>
              <a:t>kontrast </a:t>
            </a:r>
            <a:r>
              <a:rPr lang="sk-SK" sz="2000" dirty="0" smtClean="0"/>
              <a:t>- ... štát, ktorý sa utápa v </a:t>
            </a:r>
            <a:r>
              <a:rPr lang="sk-SK" sz="2000" u="sng" dirty="0" smtClean="0"/>
              <a:t>horúčave nespravodlivosti</a:t>
            </a:r>
            <a:r>
              <a:rPr lang="sk-SK" sz="2000" dirty="0" smtClean="0"/>
              <a:t>, 			  ktorý padá </a:t>
            </a:r>
            <a:r>
              <a:rPr lang="sk-SK" sz="2000" u="sng" dirty="0" smtClean="0"/>
              <a:t>horúčavou útlaku</a:t>
            </a:r>
            <a:r>
              <a:rPr lang="sk-SK" sz="2000" dirty="0" smtClean="0"/>
              <a:t>, sa premení na 			                 </a:t>
            </a:r>
            <a:r>
              <a:rPr lang="sk-SK" sz="2000" u="sng" dirty="0" smtClean="0"/>
              <a:t>oázu slobody a spravodlivosti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	  ...</a:t>
            </a:r>
            <a:r>
              <a:rPr lang="sk-SK" sz="2000" dirty="0" smtClean="0"/>
              <a:t> každé </a:t>
            </a:r>
            <a:r>
              <a:rPr lang="sk-SK" sz="2000" u="sng" dirty="0" smtClean="0"/>
              <a:t>údolie bude vyvýšené</a:t>
            </a:r>
            <a:r>
              <a:rPr lang="sk-SK" sz="2000" dirty="0" smtClean="0"/>
              <a:t> a </a:t>
            </a:r>
            <a:r>
              <a:rPr lang="sk-SK" sz="2000" u="sng" dirty="0" smtClean="0"/>
              <a:t>všelijaká hora i</a:t>
            </a:r>
            <a:r>
              <a:rPr lang="sk-SK" sz="2000" dirty="0" smtClean="0"/>
              <a:t> </a:t>
            </a:r>
            <a:r>
              <a:rPr lang="sk-SK" sz="2000" dirty="0" smtClean="0"/>
              <a:t>				  </a:t>
            </a:r>
            <a:r>
              <a:rPr lang="sk-SK" sz="2000" u="sng" dirty="0" smtClean="0"/>
              <a:t>pahorok nech jest </a:t>
            </a:r>
            <a:r>
              <a:rPr lang="sk-SK" sz="2000" u="sng" dirty="0" smtClean="0"/>
              <a:t>znížený</a:t>
            </a:r>
            <a:r>
              <a:rPr lang="sk-SK" sz="2000" dirty="0" smtClean="0"/>
              <a:t>; čo je </a:t>
            </a:r>
            <a:r>
              <a:rPr lang="sk-SK" sz="2000" u="sng" dirty="0" smtClean="0"/>
              <a:t>krivé</a:t>
            </a:r>
            <a:r>
              <a:rPr lang="sk-SK" sz="2000" dirty="0" smtClean="0"/>
              <a:t>, nech je </a:t>
            </a:r>
            <a:r>
              <a:rPr lang="sk-SK" sz="2000" dirty="0" smtClean="0"/>
              <a:t>				  </a:t>
            </a:r>
            <a:r>
              <a:rPr lang="sk-SK" sz="2000" u="sng" dirty="0" smtClean="0"/>
              <a:t>priame</a:t>
            </a:r>
            <a:r>
              <a:rPr lang="sk-SK" sz="2000" dirty="0" smtClean="0"/>
              <a:t>, a </a:t>
            </a:r>
            <a:r>
              <a:rPr lang="sk-SK" sz="2000" dirty="0" smtClean="0"/>
              <a:t>miesta </a:t>
            </a:r>
            <a:r>
              <a:rPr lang="sk-SK" sz="2000" u="sng" dirty="0" smtClean="0"/>
              <a:t>nerovné</a:t>
            </a:r>
            <a:r>
              <a:rPr lang="sk-SK" sz="2000" dirty="0" smtClean="0"/>
              <a:t> </a:t>
            </a:r>
            <a:r>
              <a:rPr lang="sk-SK" sz="2000" dirty="0" smtClean="0"/>
              <a:t>nech </a:t>
            </a:r>
            <a:r>
              <a:rPr lang="sk-SK" sz="2000" dirty="0" smtClean="0"/>
              <a:t>sú </a:t>
            </a:r>
            <a:r>
              <a:rPr lang="sk-SK" sz="2000" u="sng" dirty="0" smtClean="0"/>
              <a:t>rovinou</a:t>
            </a:r>
          </a:p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b="1" dirty="0" smtClean="0"/>
              <a:t>stupňovanie</a:t>
            </a:r>
            <a:r>
              <a:rPr lang="sk-SK" sz="2000" dirty="0" smtClean="0"/>
              <a:t> - </a:t>
            </a:r>
            <a:r>
              <a:rPr lang="sk-SK" sz="2000" dirty="0" smtClean="0"/>
              <a:t>Nech sloboda znie z krivolakých </a:t>
            </a:r>
            <a:r>
              <a:rPr lang="sk-SK" sz="2000" dirty="0" smtClean="0"/>
              <a:t>strání 				         Kalifornie</a:t>
            </a:r>
            <a:r>
              <a:rPr lang="sk-SK" sz="2000" dirty="0" smtClean="0"/>
              <a:t>.</a:t>
            </a:r>
            <a:br>
              <a:rPr lang="sk-SK" sz="2000" dirty="0" smtClean="0"/>
            </a:br>
            <a:r>
              <a:rPr lang="sk-SK" sz="2000" dirty="0" smtClean="0"/>
              <a:t>			         Ale </a:t>
            </a:r>
            <a:r>
              <a:rPr lang="sk-SK" sz="2000" dirty="0" smtClean="0"/>
              <a:t>nielen to</a:t>
            </a:r>
            <a:r>
              <a:rPr lang="sk-SK" sz="2000" dirty="0" smtClean="0"/>
              <a:t>.</a:t>
            </a:r>
            <a:br>
              <a:rPr lang="sk-SK" sz="2000" dirty="0" smtClean="0"/>
            </a:br>
            <a:r>
              <a:rPr lang="sk-SK" sz="2000" dirty="0" smtClean="0"/>
              <a:t>                                               Nech </a:t>
            </a:r>
            <a:r>
              <a:rPr lang="sk-SK" sz="2000" dirty="0" smtClean="0"/>
              <a:t>sloboda znie z Kamenných </a:t>
            </a:r>
            <a:r>
              <a:rPr lang="sk-SK" sz="2000" dirty="0" smtClean="0"/>
              <a:t>hôr </a:t>
            </a:r>
            <a:r>
              <a:rPr lang="sk-SK" sz="2000" dirty="0" smtClean="0"/>
              <a:t>v Georgii.</a:t>
            </a:r>
            <a:r>
              <a:rPr lang="sk-SK" sz="2000" dirty="0" smtClean="0"/>
              <a:t>	</a:t>
            </a:r>
            <a:r>
              <a:rPr lang="sk-SK" sz="2000" dirty="0" smtClean="0"/>
              <a:t>	</a:t>
            </a: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686800" cy="5786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000" dirty="0" smtClean="0"/>
              <a:t>			</a:t>
            </a:r>
            <a:r>
              <a:rPr lang="sk-SK" sz="2000" b="1" dirty="0" smtClean="0"/>
              <a:t>epifora</a:t>
            </a:r>
            <a:r>
              <a:rPr lang="sk-SK" sz="2000" dirty="0" smtClean="0"/>
              <a:t> - </a:t>
            </a:r>
            <a:r>
              <a:rPr lang="sk-SK" sz="2000" dirty="0" smtClean="0"/>
              <a:t>S touto vierou dokážeme 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pracovať, </a:t>
            </a:r>
            <a:r>
              <a:rPr lang="sk-SK" sz="2000" dirty="0" smtClean="0"/>
              <a:t>				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</a:t>
            </a:r>
            <a:r>
              <a:rPr lang="sk-SK" sz="2000" dirty="0" smtClean="0"/>
              <a:t>sa modliť, 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bojovať, 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ísť aj </a:t>
            </a:r>
            <a:r>
              <a:rPr lang="sk-SK" sz="2000" dirty="0" smtClean="0"/>
              <a:t>				do </a:t>
            </a:r>
            <a:r>
              <a:rPr lang="sk-SK" sz="2000" dirty="0" smtClean="0"/>
              <a:t>väzenia, 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sa brať za našu slobodu s </a:t>
            </a:r>
            <a:r>
              <a:rPr lang="sk-SK" sz="2000" dirty="0" smtClean="0"/>
              <a:t>				vedomím</a:t>
            </a:r>
            <a:r>
              <a:rPr lang="sk-SK" sz="2000" dirty="0" smtClean="0"/>
              <a:t>, že jedného dňa skutočne budeme </a:t>
            </a:r>
            <a:r>
              <a:rPr lang="sk-SK" sz="2000" dirty="0" smtClean="0"/>
              <a:t>slobodní</a:t>
            </a:r>
            <a:r>
              <a:rPr lang="sk-SK" sz="2000" dirty="0" smtClean="0"/>
              <a:t>.</a:t>
            </a:r>
            <a:br>
              <a:rPr lang="sk-SK" sz="2000" dirty="0" smtClean="0"/>
            </a:b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kontaktné vety:</a:t>
            </a:r>
            <a:r>
              <a:rPr lang="sk-SK" sz="2000" dirty="0" smtClean="0"/>
              <a:t>	Takže Vám chcem povedať, </a:t>
            </a:r>
            <a:r>
              <a:rPr lang="sk-SK" sz="2000" u="sng" dirty="0" smtClean="0"/>
              <a:t>priatelia</a:t>
            </a:r>
            <a:r>
              <a:rPr lang="sk-SK" sz="2000" dirty="0" smtClean="0"/>
              <a:t>, ...</a:t>
            </a:r>
          </a:p>
          <a:p>
            <a:pPr>
              <a:buNone/>
            </a:pPr>
            <a:r>
              <a:rPr lang="sk-SK" sz="2000" dirty="0" smtClean="0"/>
              <a:t>                              </a:t>
            </a:r>
            <a:r>
              <a:rPr lang="sk-SK" sz="2000" dirty="0" smtClean="0"/>
              <a:t>(</a:t>
            </a:r>
            <a:r>
              <a:rPr lang="sk-SK" sz="2000" u="sng" dirty="0" smtClean="0"/>
              <a:t>ja</a:t>
            </a:r>
            <a:r>
              <a:rPr lang="sk-SK" sz="2000" dirty="0" smtClean="0"/>
              <a:t>)Mám sen..</a:t>
            </a:r>
          </a:p>
          <a:p>
            <a:pPr>
              <a:buNone/>
            </a:pPr>
            <a:r>
              <a:rPr lang="sk-SK" sz="2000" dirty="0" smtClean="0"/>
              <a:t>                             </a:t>
            </a:r>
            <a:r>
              <a:rPr lang="sk-SK" sz="2000" dirty="0" smtClean="0"/>
              <a:t>  S </a:t>
            </a:r>
            <a:r>
              <a:rPr lang="sk-SK" sz="2000" dirty="0" smtClean="0"/>
              <a:t>touto nádejou </a:t>
            </a:r>
            <a:r>
              <a:rPr lang="sk-SK" sz="2000" u="sng" dirty="0" smtClean="0"/>
              <a:t>dokážeme</a:t>
            </a:r>
            <a:r>
              <a:rPr lang="sk-SK" sz="2000" dirty="0" smtClean="0"/>
              <a:t>...</a:t>
            </a:r>
          </a:p>
          <a:p>
            <a:pPr>
              <a:buNone/>
            </a:pPr>
            <a:r>
              <a:rPr lang="sk-SK" sz="2000" dirty="0" smtClean="0"/>
              <a:t>			S touto vierou </a:t>
            </a:r>
            <a:r>
              <a:rPr lang="sk-SK" sz="2000" u="sng" dirty="0" smtClean="0"/>
              <a:t>dokážeme</a:t>
            </a:r>
            <a:r>
              <a:rPr lang="sk-SK" sz="2000" dirty="0" smtClean="0"/>
              <a:t>...</a:t>
            </a:r>
          </a:p>
          <a:p>
            <a:pPr>
              <a:buNone/>
            </a:pPr>
            <a:r>
              <a:rPr lang="sk-SK" sz="2000" dirty="0" smtClean="0"/>
              <a:t>		</a:t>
            </a:r>
            <a:r>
              <a:rPr lang="sk-SK" sz="2000" dirty="0" smtClean="0"/>
              <a:t>	Ak </a:t>
            </a:r>
            <a:r>
              <a:rPr lang="sk-SK" sz="2000" u="sng" dirty="0" smtClean="0"/>
              <a:t>necháme</a:t>
            </a:r>
            <a:r>
              <a:rPr lang="sk-SK" sz="2000" dirty="0" smtClean="0"/>
              <a:t> slobodu znieť</a:t>
            </a:r>
            <a:r>
              <a:rPr lang="sk-SK" sz="2000" dirty="0" smtClean="0"/>
              <a:t>...</a:t>
            </a:r>
          </a:p>
          <a:p>
            <a:pPr>
              <a:buNone/>
            </a:pPr>
            <a:r>
              <a:rPr lang="sk-SK" sz="2000" dirty="0" smtClean="0"/>
              <a:t>	</a:t>
            </a:r>
            <a:r>
              <a:rPr lang="sk-SK" sz="2000" dirty="0" smtClean="0"/>
              <a:t>		</a:t>
            </a:r>
            <a:r>
              <a:rPr lang="sk-SK" sz="2000" dirty="0" smtClean="0"/>
              <a:t>S touto vierou </a:t>
            </a:r>
            <a:r>
              <a:rPr lang="sk-SK" sz="2000" u="sng" dirty="0" smtClean="0"/>
              <a:t>dokážeme spoločne</a:t>
            </a:r>
            <a:r>
              <a:rPr lang="sk-SK" sz="2000" dirty="0" smtClean="0"/>
              <a:t> pracovať, </a:t>
            </a:r>
            <a:r>
              <a:rPr lang="sk-SK" sz="2000" u="sng" dirty="0" smtClean="0"/>
              <a:t>spoločne</a:t>
            </a:r>
            <a:r>
              <a:rPr lang="sk-SK" sz="2000" dirty="0" smtClean="0"/>
              <a:t> sa modliť, </a:t>
            </a:r>
            <a:r>
              <a:rPr lang="sk-SK" sz="2000" dirty="0" smtClean="0"/>
              <a:t>		</a:t>
            </a:r>
            <a:r>
              <a:rPr lang="sk-SK" sz="2000" u="sng" dirty="0" smtClean="0"/>
              <a:t>spoločne </a:t>
            </a:r>
            <a:r>
              <a:rPr lang="sk-SK" sz="2000" u="sng" dirty="0" smtClean="0"/>
              <a:t>bojovať, spoločne ísť </a:t>
            </a:r>
            <a:r>
              <a:rPr lang="sk-SK" sz="2000" dirty="0" smtClean="0"/>
              <a:t>aj do </a:t>
            </a:r>
            <a:r>
              <a:rPr lang="sk-SK" sz="2000" dirty="0" smtClean="0"/>
              <a:t>väzenia...</a:t>
            </a:r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- </a:t>
            </a:r>
            <a:r>
              <a:rPr lang="sk-SK" sz="2000" u="sng" dirty="0" smtClean="0"/>
              <a:t>viacnásobný vetný člen:</a:t>
            </a:r>
            <a:r>
              <a:rPr lang="sk-SK" sz="2000" dirty="0" smtClean="0"/>
              <a:t> 	ťažkosti </a:t>
            </a:r>
            <a:r>
              <a:rPr lang="sk-SK" sz="2000" b="1" dirty="0" smtClean="0"/>
              <a:t>dneška a zajtrajška</a:t>
            </a:r>
            <a:r>
              <a:rPr lang="sk-SK" sz="2000" u="sng" dirty="0" smtClean="0"/>
              <a:t> </a:t>
            </a:r>
          </a:p>
          <a:p>
            <a:pPr>
              <a:buNone/>
            </a:pPr>
            <a:r>
              <a:rPr lang="sk-SK" sz="2000" dirty="0" smtClean="0"/>
              <a:t>				oáza </a:t>
            </a:r>
            <a:r>
              <a:rPr lang="sk-SK" sz="2000" b="1" dirty="0" smtClean="0"/>
              <a:t>slobody a spravodlivosti</a:t>
            </a:r>
          </a:p>
          <a:p>
            <a:pPr>
              <a:buNone/>
            </a:pPr>
            <a:r>
              <a:rPr lang="sk-SK" sz="2000" b="1" dirty="0" smtClean="0"/>
              <a:t>				</a:t>
            </a:r>
            <a:r>
              <a:rPr lang="sk-SK" sz="2000" dirty="0" smtClean="0"/>
              <a:t>s </a:t>
            </a:r>
            <a:r>
              <a:rPr lang="sk-SK" sz="2000" b="1" dirty="0" smtClean="0"/>
              <a:t>chlapcami a dievčatami</a:t>
            </a:r>
          </a:p>
          <a:p>
            <a:pPr>
              <a:buNone/>
            </a:pPr>
            <a:r>
              <a:rPr lang="sk-SK" sz="2000" b="1" dirty="0" smtClean="0"/>
              <a:t>				sestry a bratia</a:t>
            </a:r>
          </a:p>
          <a:p>
            <a:pPr>
              <a:buNone/>
            </a:pPr>
            <a:r>
              <a:rPr lang="sk-SK" sz="2000" dirty="0" smtClean="0"/>
              <a:t>				</a:t>
            </a:r>
            <a:r>
              <a:rPr lang="sk-SK" sz="2000" b="1" dirty="0" smtClean="0"/>
              <a:t>hora i pahorok</a:t>
            </a:r>
          </a:p>
          <a:p>
            <a:pPr>
              <a:buNone/>
            </a:pPr>
            <a:endParaRPr lang="sk-SK" sz="2000" b="1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5500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sz="2000" u="sng" dirty="0" smtClean="0"/>
              <a:t>originálnosť </a:t>
            </a:r>
            <a:r>
              <a:rPr lang="sk-SK" sz="2000" u="sng" dirty="0" smtClean="0"/>
              <a:t>vo vyjadrovaní:</a:t>
            </a:r>
            <a:r>
              <a:rPr lang="sk-SK" sz="2000" dirty="0" smtClean="0"/>
              <a:t> Mám sen... , Dnes mám svoj sen! Ide o zdanlivo obyčajné vety. Tieto vety sa však s odstupom času stali legendárnymi a mnohokrát citovanými a parafrázovanými. Tieto vety majú hlboký význam pre milióny ľudí na celej zemi. Stali sa akýmsi krédom v boji proti rasovej nenávisti a v boji proti utláčaniu menšín. </a:t>
            </a: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	- rečník používa originálne obrazné prostriedky a rečnícke figúry(viď. časť obrazné prostriedky a rečnícke figúry)  </a:t>
            </a:r>
            <a:endParaRPr lang="sk-SK" sz="2000" dirty="0" smtClean="0"/>
          </a:p>
          <a:p>
            <a:pPr>
              <a:buNone/>
            </a:pPr>
            <a:endParaRPr lang="sk-SK" sz="2000" dirty="0" smtClean="0"/>
          </a:p>
          <a:p>
            <a:pPr>
              <a:buNone/>
            </a:pPr>
            <a:r>
              <a:rPr lang="sk-SK" sz="2000" dirty="0" smtClean="0"/>
              <a:t>-</a:t>
            </a:r>
            <a:r>
              <a:rPr lang="sk-SK" sz="2000" u="sng" dirty="0" smtClean="0"/>
              <a:t>mimojazykové prostriedky:</a:t>
            </a:r>
            <a:r>
              <a:rPr lang="sk-SK" sz="2000" dirty="0" smtClean="0"/>
              <a:t> - dodržaný očný </a:t>
            </a:r>
            <a:r>
              <a:rPr lang="sk-SK" sz="2000" dirty="0" smtClean="0"/>
              <a:t>kontakt</a:t>
            </a:r>
            <a:endParaRPr lang="sk-SK" sz="2000" u="sng" dirty="0" smtClean="0"/>
          </a:p>
          <a:p>
            <a:pPr>
              <a:buNone/>
            </a:pPr>
            <a:r>
              <a:rPr lang="sk-SK" sz="2000" dirty="0" smtClean="0"/>
              <a:t>				    - výrazné pohyby hlavou, opakované pohyby hlavou 			    </a:t>
            </a:r>
            <a:r>
              <a:rPr lang="sk-SK" sz="2000" dirty="0" smtClean="0"/>
              <a:t>               pri </a:t>
            </a:r>
            <a:r>
              <a:rPr lang="sk-SK" sz="2000" dirty="0" smtClean="0"/>
              <a:t>určitých slovách, frázach</a:t>
            </a:r>
          </a:p>
          <a:p>
            <a:pPr>
              <a:buNone/>
            </a:pPr>
            <a:r>
              <a:rPr lang="sk-SK" sz="2000" dirty="0" smtClean="0"/>
              <a:t>				    - celkový výzor – vyzerá dôveryhodne, upravený 				    vzhľad</a:t>
            </a:r>
          </a:p>
          <a:p>
            <a:pPr>
              <a:buNone/>
            </a:pPr>
            <a:r>
              <a:rPr lang="sk-SK" sz="2000" dirty="0" smtClean="0"/>
              <a:t>				    - pevný sebaistý postoj</a:t>
            </a:r>
          </a:p>
          <a:p>
            <a:pPr>
              <a:buNone/>
            </a:pPr>
            <a:r>
              <a:rPr lang="sk-SK" sz="2000" dirty="0" smtClean="0"/>
              <a:t>				    - reč prednáša spoza rečníckeho pultu – jeho reč 			   </a:t>
            </a:r>
            <a:r>
              <a:rPr lang="sk-SK" sz="2000" dirty="0" smtClean="0"/>
              <a:t>                </a:t>
            </a:r>
            <a:r>
              <a:rPr lang="sk-SK" sz="2000" dirty="0" smtClean="0"/>
              <a:t>tak nadobúda istú vážnosť, kt. je potrebná </a:t>
            </a:r>
          </a:p>
          <a:p>
            <a:pPr>
              <a:buNone/>
            </a:pPr>
            <a:r>
              <a:rPr lang="sk-SK" sz="2000" dirty="0" smtClean="0"/>
              <a:t>    				    pri danej téme</a:t>
            </a:r>
          </a:p>
          <a:p>
            <a:pPr>
              <a:buNone/>
            </a:pPr>
            <a:r>
              <a:rPr lang="sk-SK" sz="2000" dirty="0" smtClean="0"/>
              <a:t>				    - dodržaná primeraná mimika a gestikulácia</a:t>
            </a:r>
          </a:p>
          <a:p>
            <a:pPr>
              <a:buNone/>
            </a:pPr>
            <a:endParaRPr lang="sk-SK" sz="2000" dirty="0"/>
          </a:p>
        </p:txBody>
      </p:sp>
      <p:pic>
        <p:nvPicPr>
          <p:cNvPr id="2051" name="Picture 3" descr="C:\Users\Andrej Tibenský\Desktop\martin luther king\martin_luther_king_j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2965328" cy="3143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71462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VYPRACOVAL: </a:t>
            </a:r>
          </a:p>
          <a:p>
            <a:pPr>
              <a:buNone/>
            </a:pPr>
            <a:r>
              <a:rPr lang="sk-SK" dirty="0" smtClean="0"/>
              <a:t>				Andrej Tibenský, 4.B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2089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-  	Dr. Martin Luther King (nar. 1929) bol americký baptistický kazateľ, jeden </a:t>
            </a:r>
          </a:p>
          <a:p>
            <a:pPr>
              <a:buNone/>
            </a:pPr>
            <a:r>
              <a:rPr lang="sk-SK" sz="2000" dirty="0" smtClean="0"/>
              <a:t>	z najznámejších vodcov Afroamerického hnutia za ľudské práva. </a:t>
            </a:r>
          </a:p>
          <a:p>
            <a:pPr>
              <a:buNone/>
            </a:pPr>
            <a:r>
              <a:rPr lang="sk-SK" sz="2000" dirty="0" smtClean="0"/>
              <a:t>-	V roku 1963 sa zúčastnil na pochode na Washington. Tu predniesol svoj legendárny prejav „I Have a Dream“. V roku 1964 sa stal najmladším držiteľom Nobelovej ceny za mier. Jeho život bol násilne ukončený atentátom v r. 1968.</a:t>
            </a:r>
            <a:endParaRPr lang="sk-SK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571604" y="3357562"/>
            <a:ext cx="72866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   Vynakladal veľké úsilie na ukončenie rasovej segradácie a</a:t>
            </a:r>
          </a:p>
          <a:p>
            <a:pPr lvl="1"/>
            <a:r>
              <a:rPr lang="sk-SK" sz="2000" dirty="0" smtClean="0">
                <a:solidFill>
                  <a:schemeClr val="tx2"/>
                </a:solidFill>
              </a:rPr>
              <a:t>    diskriminácie. Nepotreboval zbrane ani hrubú silu. Bojoval</a:t>
            </a:r>
          </a:p>
          <a:p>
            <a:pPr lvl="1"/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   občianskou neposlušnosťou, nenásilnými protestmi a </a:t>
            </a:r>
          </a:p>
          <a:p>
            <a:pPr lvl="1"/>
            <a:r>
              <a:rPr lang="sk-SK" sz="2000" dirty="0" smtClean="0">
                <a:solidFill>
                  <a:schemeClr val="tx2"/>
                </a:solidFill>
              </a:rPr>
              <a:t>    oduševneným rečníckym umením.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   Mal už dosť útlaku a ponižovania, získal si masy a bojoval </a:t>
            </a:r>
          </a:p>
          <a:p>
            <a:pPr lvl="1"/>
            <a:r>
              <a:rPr lang="sk-SK" sz="2000" dirty="0" smtClean="0">
                <a:solidFill>
                  <a:schemeClr val="tx2"/>
                </a:solidFill>
              </a:rPr>
              <a:t>    o zrovnoprávnenie černochov a belochov. Žiadny človek </a:t>
            </a:r>
          </a:p>
          <a:p>
            <a:pPr lvl="1"/>
            <a:r>
              <a:rPr lang="sk-SK" sz="2000" dirty="0">
                <a:solidFill>
                  <a:schemeClr val="tx2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   nemá právo sa vyvyšovať nad ostatných. Všetci sme si </a:t>
            </a:r>
          </a:p>
          <a:p>
            <a:pPr lvl="1"/>
            <a:r>
              <a:rPr lang="sk-SK" sz="2000" dirty="0" smtClean="0">
                <a:solidFill>
                  <a:schemeClr val="tx2"/>
                </a:solidFill>
              </a:rPr>
              <a:t>    rovní  bez ohľadu na farbu kože, vierovyznanie, či    </a:t>
            </a:r>
          </a:p>
          <a:p>
            <a:pPr lvl="1"/>
            <a:r>
              <a:rPr lang="sk-SK" sz="2000" dirty="0" smtClean="0">
                <a:solidFill>
                  <a:schemeClr val="tx2"/>
                </a:solidFill>
              </a:rPr>
              <a:t>    národnosť.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171451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sz="2000" dirty="0" smtClean="0"/>
              <a:t>Posolstvo M. L. Kinga je aktuálne v každej dobe. V každej dobe sa vyskytnú neprávosti a krivdy a práve M. L. King je vzorom a nádejou pre utláčaných a slabých. Dáva im nádej, že vždy je šanca na lepší život. Stačí len chcieť a bojovať za svoje ideály.</a:t>
            </a:r>
          </a:p>
          <a:p>
            <a:pPr>
              <a:buFontTx/>
              <a:buChar char="-"/>
            </a:pPr>
            <a:endParaRPr lang="sk-SK" sz="2000" dirty="0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071670" y="2714620"/>
            <a:ext cx="56436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2"/>
              </a:rPr>
              <a:t>http://www.youtube.com/watch?v=gdTpU5WZHHM</a:t>
            </a:r>
            <a:endParaRPr kumimoji="0" lang="sk-SK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Andrej Tibenský\Desktop\martin luther king\1963_march_on_washingt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16" y="3589133"/>
            <a:ext cx="4857784" cy="32688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Prepis závečnej časti prejavu</a:t>
            </a:r>
            <a:br>
              <a:rPr lang="sk-SK" dirty="0" smtClean="0"/>
            </a:br>
            <a:r>
              <a:rPr lang="sk-SK" dirty="0" smtClean="0"/>
              <a:t>m. l. kinga – mám sen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2357430"/>
            <a:ext cx="8686800" cy="37401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400" dirty="0" smtClean="0"/>
              <a:t>	„</a:t>
            </a:r>
            <a:r>
              <a:rPr lang="sk-SK" sz="1600" dirty="0" smtClean="0"/>
              <a:t>Takže vám chcem povedať, priatelia, že akokoľvek musíme prekonávať ťažkosti dneška aj zajtrajška, napriek tomu mám sen. Je to sen hlboko zakorenený v americkom sne, že jedného dňa naša krajina dokáže žiť podľa skutočného zmyslu svojho vyznania - pokladáme totiž onú pravdu za zjavnú, že všetci ľudia si boli stvorení rovní.</a:t>
            </a:r>
            <a:br>
              <a:rPr lang="sk-SK" sz="16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Mám sen, že jedného dňa na červených svahoch Georgie synovia bývalých otrokov bratsky zasadnú k jednému stolu so synmi bývalých otrokárov. Mám sen, že jedného dňa dokonca aj štát Mississippi, štát, ktorý sa utápa v horúčave nespravodlivosti, ktorý padá horúčavou útlaku, sa premení na oázu slobody a spravodlivosti.</a:t>
            </a:r>
            <a:br>
              <a:rPr lang="sk-SK" sz="16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Mám sen, že jedného dňa moje štyri deti budú žiť v krajine, kde nebudú posudzované podľa farby svojej kože, ale podľa svojho charakteru. Dnes mám svoj sen!</a:t>
            </a:r>
            <a:r>
              <a:rPr lang="sk-SK" sz="2000" dirty="0" smtClean="0"/>
              <a:t/>
            </a:r>
            <a:br>
              <a:rPr lang="sk-SK" sz="2000" dirty="0" smtClean="0"/>
            </a:br>
            <a:r>
              <a:rPr lang="sk-SK" sz="2000" dirty="0" smtClean="0"/>
              <a:t/>
            </a:r>
            <a:br>
              <a:rPr lang="sk-SK" sz="2000" dirty="0" smtClean="0"/>
            </a:b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k-SK" dirty="0" smtClean="0"/>
              <a:t>	</a:t>
            </a:r>
            <a:r>
              <a:rPr lang="sk-SK" sz="6200" dirty="0" smtClean="0"/>
              <a:t>Mám sen, že jedného dňa v Alabame, s jej odpornými rasistami, s jej guvernérom, ktorému sa huba kriví pri slovách sprostredkovanie a zrušenie, že jedného dňa práve tam v Alabame sa malí čierni chlapci a dievčatá budú držať za ruky s bielymi chlapcami a dievčatami ako sestry a bratia. Dnes mám svoj sen!</a:t>
            </a:r>
            <a:br>
              <a:rPr lang="sk-SK" sz="6200" dirty="0" smtClean="0"/>
            </a:br>
            <a:r>
              <a:rPr lang="sk-SK" sz="6200" dirty="0" smtClean="0"/>
              <a:t/>
            </a:r>
            <a:br>
              <a:rPr lang="sk-SK" sz="6200" dirty="0" smtClean="0"/>
            </a:br>
            <a:r>
              <a:rPr lang="sk-SK" sz="6200" dirty="0" smtClean="0"/>
              <a:t>Mám sen, že jedného dňa každé údolie bude vyvýšené a všelijaká hora i pahorok nech jest znížený; čo je krivé, nech je priame, a miesta nerovné nech sú rovinou. Alebo sa zjaví sláva Hospodinova a spolu uvidia rôzne telá, že ústa Hospodinove hovoria. To je naša nádej. To je viera, s ktorou sa vrátim na Juh.</a:t>
            </a:r>
            <a:br>
              <a:rPr lang="sk-SK" sz="6200" dirty="0" smtClean="0"/>
            </a:br>
            <a:r>
              <a:rPr lang="sk-SK" sz="6200" dirty="0" smtClean="0"/>
              <a:t/>
            </a:r>
            <a:br>
              <a:rPr lang="sk-SK" sz="6200" dirty="0" smtClean="0"/>
            </a:br>
            <a:r>
              <a:rPr lang="sk-SK" sz="6200" dirty="0" smtClean="0"/>
              <a:t>S touto nádejou dokážeme pretaviť horu zúfalstva v kameň nádeje. S touto vierou dokážeme premeniť drásajúcu disharmóniu našej krajiny v krásnu symfóniu bratstva.</a:t>
            </a:r>
            <a:br>
              <a:rPr lang="sk-SK" sz="6200" dirty="0" smtClean="0"/>
            </a:br>
            <a:r>
              <a:rPr lang="sk-SK" sz="6200" dirty="0" smtClean="0"/>
              <a:t/>
            </a:r>
            <a:br>
              <a:rPr lang="sk-SK" sz="6200" dirty="0" smtClean="0"/>
            </a:br>
            <a:r>
              <a:rPr lang="sk-SK" sz="6200" dirty="0" smtClean="0"/>
              <a:t>S touto vierou dokážeme spoločne pracovať, spoločne sa modliť, spoločne bojovať, spoločne ísť aj do väzenia, spoločne sa brať za našu slobodu s vedomím, že jedného dňa skutočne budeme slobodní.</a:t>
            </a:r>
            <a:br>
              <a:rPr lang="sk-SK" sz="6200" dirty="0" smtClean="0"/>
            </a:br>
            <a:r>
              <a:rPr lang="sk-SK" sz="6200" dirty="0" smtClean="0"/>
              <a:t/>
            </a:r>
            <a:br>
              <a:rPr lang="sk-SK" sz="6200" dirty="0" smtClean="0"/>
            </a:br>
            <a:r>
              <a:rPr lang="sk-SK" sz="6200" dirty="0" smtClean="0"/>
              <a:t>To bude deň, keď všetky božie deti budú spolu spievať pieseň s novým významom: "Moja zem, to pre teba, sladká krajina slobody, o tebe spievam, krajina, kde ležia moji predkovia, krajina hrdých otcov pútnikov, z každého úbočia, nech sloboda znie. "(" My country 'tis </a:t>
            </a:r>
            <a:r>
              <a:rPr lang="sk-SK" sz="6200" dirty="0" err="1" smtClean="0"/>
              <a:t>of</a:t>
            </a:r>
            <a:r>
              <a:rPr lang="sk-SK" sz="6200" dirty="0" smtClean="0"/>
              <a:t> </a:t>
            </a:r>
            <a:r>
              <a:rPr lang="sk-SK" sz="6200" dirty="0" err="1" smtClean="0"/>
              <a:t>Thee</a:t>
            </a:r>
            <a:r>
              <a:rPr lang="sk-SK" sz="6200" dirty="0" smtClean="0"/>
              <a:t>; </a:t>
            </a:r>
            <a:r>
              <a:rPr lang="sk-SK" sz="6200" dirty="0" err="1" smtClean="0"/>
              <a:t>sweet</a:t>
            </a:r>
            <a:r>
              <a:rPr lang="sk-SK" sz="6200" dirty="0" smtClean="0"/>
              <a:t> </a:t>
            </a:r>
            <a:r>
              <a:rPr lang="sk-SK" sz="6200" dirty="0" err="1" smtClean="0"/>
              <a:t>land</a:t>
            </a:r>
            <a:r>
              <a:rPr lang="sk-SK" sz="6200" dirty="0" smtClean="0"/>
              <a:t> </a:t>
            </a:r>
            <a:r>
              <a:rPr lang="sk-SK" sz="6200" dirty="0" err="1" smtClean="0"/>
              <a:t>of</a:t>
            </a:r>
            <a:r>
              <a:rPr lang="sk-SK" sz="6200" dirty="0" smtClean="0"/>
              <a:t> </a:t>
            </a:r>
            <a:r>
              <a:rPr lang="sk-SK" sz="6200" dirty="0" err="1" smtClean="0"/>
              <a:t>liberty</a:t>
            </a:r>
            <a:r>
              <a:rPr lang="sk-SK" sz="6200" dirty="0" smtClean="0"/>
              <a:t>; </a:t>
            </a:r>
            <a:r>
              <a:rPr lang="sk-SK" sz="6200" dirty="0" err="1" smtClean="0"/>
              <a:t>of</a:t>
            </a:r>
            <a:r>
              <a:rPr lang="sk-SK" sz="6200" dirty="0" smtClean="0"/>
              <a:t> </a:t>
            </a:r>
            <a:r>
              <a:rPr lang="sk-SK" sz="6200" dirty="0" err="1" smtClean="0"/>
              <a:t>Thee</a:t>
            </a:r>
            <a:r>
              <a:rPr lang="sk-SK" sz="6200" dirty="0" smtClean="0"/>
              <a:t> Aj </a:t>
            </a:r>
            <a:r>
              <a:rPr lang="sk-SK" sz="6200" dirty="0" err="1" smtClean="0"/>
              <a:t>sing</a:t>
            </a:r>
            <a:r>
              <a:rPr lang="sk-SK" sz="6200" dirty="0" smtClean="0"/>
              <a:t>; </a:t>
            </a:r>
            <a:r>
              <a:rPr lang="sk-SK" sz="6200" dirty="0" err="1" smtClean="0"/>
              <a:t>land</a:t>
            </a:r>
            <a:r>
              <a:rPr lang="sk-SK" sz="6200" dirty="0" smtClean="0"/>
              <a:t> </a:t>
            </a:r>
            <a:r>
              <a:rPr lang="sk-SK" sz="6200" dirty="0" err="1" smtClean="0"/>
              <a:t>where</a:t>
            </a:r>
            <a:r>
              <a:rPr lang="sk-SK" sz="6200" dirty="0" smtClean="0"/>
              <a:t> my </a:t>
            </a:r>
            <a:r>
              <a:rPr lang="sk-SK" sz="6200" dirty="0" err="1" smtClean="0"/>
              <a:t>Fathers</a:t>
            </a:r>
            <a:r>
              <a:rPr lang="sk-SK" sz="6200" dirty="0" smtClean="0"/>
              <a:t> </a:t>
            </a:r>
            <a:r>
              <a:rPr lang="sk-SK" sz="6200" dirty="0" err="1" smtClean="0"/>
              <a:t>died</a:t>
            </a:r>
            <a:r>
              <a:rPr lang="sk-SK" sz="6200" dirty="0" smtClean="0"/>
              <a:t>, </a:t>
            </a:r>
            <a:r>
              <a:rPr lang="sk-SK" sz="6200" dirty="0" err="1" smtClean="0"/>
              <a:t>land</a:t>
            </a:r>
            <a:r>
              <a:rPr lang="sk-SK" sz="6200" dirty="0" smtClean="0"/>
              <a:t> </a:t>
            </a:r>
            <a:r>
              <a:rPr lang="sk-SK" sz="6200" dirty="0" err="1" smtClean="0"/>
              <a:t>of</a:t>
            </a:r>
            <a:r>
              <a:rPr lang="sk-SK" sz="6200" dirty="0" smtClean="0"/>
              <a:t> </a:t>
            </a:r>
            <a:r>
              <a:rPr lang="sk-SK" sz="6200" dirty="0" err="1" smtClean="0"/>
              <a:t>the</a:t>
            </a:r>
            <a:r>
              <a:rPr lang="sk-SK" sz="6200" dirty="0" smtClean="0"/>
              <a:t> </a:t>
            </a:r>
            <a:r>
              <a:rPr lang="sk-SK" sz="6200" dirty="0" err="1" smtClean="0"/>
              <a:t>Pilgrim</a:t>
            </a:r>
            <a:r>
              <a:rPr lang="sk-SK" sz="6200" dirty="0" smtClean="0"/>
              <a:t>' s </a:t>
            </a:r>
            <a:r>
              <a:rPr lang="sk-SK" sz="6200" dirty="0" err="1" smtClean="0"/>
              <a:t>pride</a:t>
            </a:r>
            <a:r>
              <a:rPr lang="sk-SK" sz="6200" dirty="0" smtClean="0"/>
              <a:t>; </a:t>
            </a:r>
            <a:r>
              <a:rPr lang="sk-SK" sz="6200" dirty="0" err="1" smtClean="0"/>
              <a:t>from</a:t>
            </a:r>
            <a:r>
              <a:rPr lang="sk-SK" sz="6200" dirty="0" smtClean="0"/>
              <a:t> </a:t>
            </a:r>
            <a:r>
              <a:rPr lang="sk-SK" sz="6200" dirty="0" err="1" smtClean="0"/>
              <a:t>every</a:t>
            </a:r>
            <a:r>
              <a:rPr lang="sk-SK" sz="6200" dirty="0" smtClean="0"/>
              <a:t> </a:t>
            </a:r>
            <a:r>
              <a:rPr lang="sk-SK" sz="6200" dirty="0" err="1" smtClean="0"/>
              <a:t>mountain</a:t>
            </a:r>
            <a:r>
              <a:rPr lang="sk-SK" sz="6200" dirty="0" smtClean="0"/>
              <a:t> </a:t>
            </a:r>
            <a:r>
              <a:rPr lang="sk-SK" sz="6200" dirty="0" err="1" smtClean="0"/>
              <a:t>side</a:t>
            </a:r>
            <a:r>
              <a:rPr lang="sk-SK" sz="6200" dirty="0" smtClean="0"/>
              <a:t>, let </a:t>
            </a:r>
            <a:r>
              <a:rPr lang="sk-SK" sz="6200" dirty="0" err="1" smtClean="0"/>
              <a:t>freedom</a:t>
            </a:r>
            <a:r>
              <a:rPr lang="sk-SK" sz="6200" dirty="0" smtClean="0"/>
              <a:t> ring "). A ak sa má Amerika stať naozaj veľkou krajinou, musí to začať platiť.</a:t>
            </a:r>
            <a:br>
              <a:rPr lang="sk-SK" sz="6200" dirty="0" smtClean="0"/>
            </a:br>
            <a:r>
              <a:rPr lang="sk-SK" sz="6200" dirty="0" smtClean="0"/>
              <a:t/>
            </a:r>
            <a:br>
              <a:rPr lang="sk-SK" sz="6200" dirty="0" smtClean="0"/>
            </a:br>
            <a:endParaRPr lang="sk-SK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71546"/>
            <a:ext cx="8705880" cy="273209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600" dirty="0" smtClean="0"/>
              <a:t>	Takže, nech sloboda znie na úžasných vrcholkoch New Hampshire.</a:t>
            </a:r>
            <a:br>
              <a:rPr lang="sk-SK" sz="1600" dirty="0" smtClean="0"/>
            </a:br>
            <a:r>
              <a:rPr lang="sk-SK" sz="1600" dirty="0" smtClean="0"/>
              <a:t/>
            </a:r>
            <a:br>
              <a:rPr lang="sk-SK" sz="1600" dirty="0" smtClean="0"/>
            </a:br>
            <a:r>
              <a:rPr lang="sk-SK" sz="1600" dirty="0" smtClean="0"/>
              <a:t>Nech sloboda znie z mohutných hôr New Yorku.</a:t>
            </a:r>
            <a:br>
              <a:rPr lang="sk-SK" sz="1600" dirty="0" smtClean="0"/>
            </a:br>
            <a:r>
              <a:rPr lang="sk-SK" sz="1600" dirty="0" smtClean="0"/>
              <a:t>Nech sloboda znie z týčiacich sa </a:t>
            </a:r>
            <a:r>
              <a:rPr lang="sk-SK" sz="1600" dirty="0" err="1" smtClean="0"/>
              <a:t>Allegheny</a:t>
            </a:r>
            <a:r>
              <a:rPr lang="sk-SK" sz="1600" dirty="0" smtClean="0"/>
              <a:t> Pennsylvánia.</a:t>
            </a:r>
            <a:br>
              <a:rPr lang="sk-SK" sz="1600" dirty="0" smtClean="0"/>
            </a:br>
            <a:r>
              <a:rPr lang="sk-SK" sz="1600" dirty="0" smtClean="0"/>
              <a:t>Nech sloboda znie zo snehom pokrytých vrcholkov Skalnatých hôr Colorada.</a:t>
            </a:r>
            <a:br>
              <a:rPr lang="sk-SK" sz="1600" dirty="0" smtClean="0"/>
            </a:br>
            <a:r>
              <a:rPr lang="sk-SK" sz="1600" dirty="0" smtClean="0"/>
              <a:t>Nech sloboda znie z krivolakých strání Kalifornie.</a:t>
            </a:r>
            <a:br>
              <a:rPr lang="sk-SK" sz="1600" dirty="0" smtClean="0"/>
            </a:br>
            <a:r>
              <a:rPr lang="sk-SK" sz="1600" dirty="0" smtClean="0"/>
              <a:t>Ale nielen to.</a:t>
            </a:r>
            <a:br>
              <a:rPr lang="sk-SK" sz="1600" dirty="0" smtClean="0"/>
            </a:br>
            <a:r>
              <a:rPr lang="sk-SK" sz="1600" dirty="0" smtClean="0"/>
              <a:t>Nech sloboda znie z Kamenných hor v Georgii.</a:t>
            </a:r>
            <a:br>
              <a:rPr lang="sk-SK" sz="1600" dirty="0" smtClean="0"/>
            </a:br>
            <a:r>
              <a:rPr lang="sk-SK" sz="1600" dirty="0" smtClean="0"/>
              <a:t>Nech sloboda znie z hory </a:t>
            </a:r>
            <a:r>
              <a:rPr lang="sk-SK" sz="1600" dirty="0" err="1" smtClean="0"/>
              <a:t>Lookout</a:t>
            </a:r>
            <a:r>
              <a:rPr lang="sk-SK" sz="1600" dirty="0" smtClean="0"/>
              <a:t> v Tennessee.</a:t>
            </a:r>
            <a:br>
              <a:rPr lang="sk-SK" sz="1600" dirty="0" smtClean="0"/>
            </a:br>
            <a:r>
              <a:rPr lang="sk-SK" sz="1600" dirty="0" smtClean="0"/>
              <a:t>Nech sloboda znie z každého kopca a návršia v Mississippi, z každého úbočia nech sloboda znie.</a:t>
            </a:r>
            <a:br>
              <a:rPr lang="sk-SK" sz="1600" dirty="0" smtClean="0"/>
            </a:br>
            <a:r>
              <a:rPr lang="sk-SK" sz="1600" dirty="0" smtClean="0"/>
              <a:t>Ak </a:t>
            </a:r>
            <a:r>
              <a:rPr lang="sk-SK" sz="1600" dirty="0" smtClean="0"/>
              <a:t>necháme. Ak už slobodu necháme znieť, znieť z každej samoty i dedinky, z každého štátu i mesta, priblížime si deň, keď všetky božie deti - biele i čierne, židia, katolíci i protestanti - chytia sa za ruky a budú spolu spievať slová starého černošského spirituálu: "Nakoniec slobodní, nakoniec slobodní, vďaka bohu všemohúcemu, sme nakoniec slobodní."</a:t>
            </a:r>
          </a:p>
          <a:p>
            <a:pPr>
              <a:buNone/>
            </a:pPr>
            <a:endParaRPr lang="sk-SK" sz="1600" dirty="0" smtClean="0"/>
          </a:p>
          <a:p>
            <a:pPr>
              <a:buNone/>
            </a:pP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071546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dirty="0" smtClean="0"/>
              <a:t>	V ukážke možno vidieť záverečnú časť prejavu M. L. </a:t>
            </a:r>
            <a:r>
              <a:rPr lang="sk-SK" sz="2000" dirty="0" err="1" smtClean="0"/>
              <a:t>Kinga</a:t>
            </a:r>
            <a:r>
              <a:rPr lang="sk-SK" sz="2000" dirty="0" smtClean="0"/>
              <a:t>. Tento prejav oslovil a zaujal široké masy, pri jeho prednese dokonca diváci burácali a tlieskali. </a:t>
            </a:r>
            <a:r>
              <a:rPr lang="sk-SK" sz="2000" dirty="0" smtClean="0"/>
              <a:t>Prejav je prednesený veľmi pútavo a emotívne. Vidno, že rečníkovi vychádzajú slová zo srdca. Vie o čom hovorí, kvôli farbe svojej kože si prežil krivdy a urážky. Krivdy a urážky, ktorým denne čelia aj jeho poslucháči, obyčajní ľudia prítomní na zhromaždení. </a:t>
            </a:r>
          </a:p>
          <a:p>
            <a:pPr>
              <a:buNone/>
            </a:pPr>
            <a:r>
              <a:rPr lang="sk-SK" sz="2000" dirty="0" smtClean="0"/>
              <a:t>	Očný kontakt s publikom, výrazná intonácia a zvýraznenie kľúčových slov podčiarkuje vážnosť témy. Miestami cítiť z prednesu bolesť, zatrpknutosť, ba až odpor nad súčasnou spoločenskou situáciou.</a:t>
            </a:r>
          </a:p>
          <a:p>
            <a:pPr>
              <a:buNone/>
            </a:pPr>
            <a:r>
              <a:rPr lang="sk-SK" sz="2000" dirty="0" smtClean="0"/>
              <a:t>     Pri vyslovení vízií o budúcnosti zase badať </a:t>
            </a:r>
            <a:r>
              <a:rPr lang="sk-SK" sz="2000" dirty="0" smtClean="0"/>
              <a:t> </a:t>
            </a:r>
            <a:r>
              <a:rPr lang="sk-SK" sz="2000" dirty="0" smtClean="0"/>
              <a:t>                                                    </a:t>
            </a:r>
            <a:r>
              <a:rPr lang="sk-SK" sz="2000" dirty="0" smtClean="0"/>
              <a:t>silu </a:t>
            </a:r>
            <a:r>
              <a:rPr lang="sk-SK" sz="2000" dirty="0" smtClean="0"/>
              <a:t>a odhodlanie bojovať za lepšie zajtrajšky. </a:t>
            </a:r>
          </a:p>
        </p:txBody>
      </p:sp>
      <p:pic>
        <p:nvPicPr>
          <p:cNvPr id="1027" name="Picture 3" descr="C:\Users\Andrej Tibenský\Desktop\martin luther king\francis-miller-rev-martin-luther-king-jr-giving-his-i-have-a-dream-speech-during-march-on-washing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179098"/>
            <a:ext cx="3571868" cy="2678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Dodržanie témy:</a:t>
            </a:r>
            <a:endParaRPr lang="sk-SK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V celom prejave dominuje jedna téma – Vyslovenie sna, túžby po lepšej budúcnosti. Budúcnosti kde nebude rozhodovať farba kože, ale charakter človeka. Rečník pôsobí na city poslucháčov, dodáva im silu, vieru a nádej.</a:t>
            </a:r>
          </a:p>
        </p:txBody>
      </p:sp>
      <p:pic>
        <p:nvPicPr>
          <p:cNvPr id="16386" name="Picture 2" descr="C:\Users\Andrej Tibenský\Desktop\martin luther king\5d4dd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071810"/>
            <a:ext cx="2678121" cy="33897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Hodnotenie aktuálnych javov:</a:t>
            </a:r>
            <a:endParaRPr lang="sk-SK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Rečník hodnotí aktuálnu zlú spoločenskú situáciu (nerovnosť medzi ľuďmi odlišnej rasy v americkej spoločnosti) cez vyslovenie predstáv </a:t>
            </a:r>
          </a:p>
          <a:p>
            <a:pPr>
              <a:buNone/>
            </a:pPr>
            <a:r>
              <a:rPr lang="sk-SK" sz="2000" dirty="0" smtClean="0"/>
              <a:t>	o lepšej budúcnosti :</a:t>
            </a:r>
          </a:p>
          <a:p>
            <a:pPr>
              <a:buNone/>
            </a:pPr>
            <a:r>
              <a:rPr lang="sk-SK" sz="2000" dirty="0" smtClean="0"/>
              <a:t> 		- </a:t>
            </a:r>
            <a:r>
              <a:rPr lang="sk-SK" sz="1600" dirty="0" smtClean="0"/>
              <a:t>na červených svahoch Georgie </a:t>
            </a:r>
            <a:r>
              <a:rPr lang="sk-SK" sz="1600" u="sng" dirty="0" smtClean="0"/>
              <a:t>synovia bývalých otrokov </a:t>
            </a:r>
            <a:r>
              <a:rPr lang="sk-SK" sz="1600" dirty="0" smtClean="0"/>
              <a:t>bratsky zasadnú k jednému 	stolu so synmi bývalých otrokárov. Mám sen, že jedného </a:t>
            </a:r>
            <a:r>
              <a:rPr lang="sk-SK" sz="1600" u="sng" dirty="0" smtClean="0"/>
              <a:t>dňa dokonca aj štát Mississippi, </a:t>
            </a:r>
            <a:r>
              <a:rPr lang="sk-SK" sz="1600" dirty="0" smtClean="0"/>
              <a:t>	</a:t>
            </a:r>
            <a:r>
              <a:rPr lang="sk-SK" sz="1600" u="sng" dirty="0" smtClean="0"/>
              <a:t>štát, ktorý sa utápa v horúčave nespravodlivosti, ktorý padá horúčavou útlaku</a:t>
            </a:r>
            <a:r>
              <a:rPr lang="sk-SK" sz="1600" dirty="0" smtClean="0"/>
              <a:t>, sa 	premení na oázu slobody a spravodlivosti.</a:t>
            </a:r>
          </a:p>
          <a:p>
            <a:pPr>
              <a:buNone/>
            </a:pPr>
            <a:r>
              <a:rPr lang="sk-SK" sz="1600" dirty="0" smtClean="0"/>
              <a:t>		- Mám sen, že jedného dňa moje štyri deti budú žiť v krajine, </a:t>
            </a:r>
            <a:r>
              <a:rPr lang="sk-SK" sz="1600" u="sng" dirty="0" smtClean="0"/>
              <a:t>kde nebudú posudzované </a:t>
            </a:r>
            <a:r>
              <a:rPr lang="sk-SK" sz="1600" dirty="0" smtClean="0"/>
              <a:t>	</a:t>
            </a:r>
            <a:r>
              <a:rPr lang="sk-SK" sz="1600" u="sng" dirty="0" smtClean="0"/>
              <a:t>podľa farby svojej kože</a:t>
            </a:r>
            <a:r>
              <a:rPr lang="sk-SK" sz="1600" dirty="0" smtClean="0"/>
              <a:t>, ale podľa svojho charakteru. Dnes mám svoj sen!</a:t>
            </a:r>
          </a:p>
          <a:p>
            <a:pPr>
              <a:buNone/>
            </a:pPr>
            <a:r>
              <a:rPr lang="sk-SK" sz="1600" dirty="0" smtClean="0"/>
              <a:t>		 -Mám sen, že jedného dňa </a:t>
            </a:r>
            <a:r>
              <a:rPr lang="sk-SK" sz="1600" u="sng" dirty="0" smtClean="0"/>
              <a:t>v Alabame, s jej odpornými rasistami, s jej guvernérom, </a:t>
            </a:r>
            <a:r>
              <a:rPr lang="sk-SK" sz="1600" dirty="0" smtClean="0"/>
              <a:t>	</a:t>
            </a:r>
            <a:r>
              <a:rPr lang="sk-SK" sz="1600" u="sng" dirty="0" smtClean="0"/>
              <a:t>ktorému sa huba kriví pri slovách sprostredkovanie a zrušenie</a:t>
            </a:r>
            <a:r>
              <a:rPr lang="sk-SK" sz="1600" dirty="0" smtClean="0"/>
              <a:t>, že jedného dňa práve 	tam v Alabame sa malí čierni chlapci a dievčatá budú držať za ruky s bielymi chlapcami a 	dievčatami ako sestry a bratia.</a:t>
            </a:r>
          </a:p>
          <a:p>
            <a:pPr>
              <a:buNone/>
            </a:pPr>
            <a:r>
              <a:rPr lang="sk-SK" sz="1600" dirty="0" smtClean="0"/>
              <a:t>		</a:t>
            </a:r>
            <a:endParaRPr lang="sk-SK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423</TotalTime>
  <Words>454</Words>
  <Application>Microsoft Office PowerPoint</Application>
  <PresentationFormat>Předvádění na obrazovce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Cesta</vt:lpstr>
      <vt:lpstr>Martin luther king                     „ I Have a dream...“   </vt:lpstr>
      <vt:lpstr>Snímek 2</vt:lpstr>
      <vt:lpstr>Snímek 3</vt:lpstr>
      <vt:lpstr>Prepis závečnej časti prejavu m. l. kinga – mám sen</vt:lpstr>
      <vt:lpstr>Snímek 5</vt:lpstr>
      <vt:lpstr>Snímek 6</vt:lpstr>
      <vt:lpstr>Snímek 7</vt:lpstr>
      <vt:lpstr>Dodržanie témy:</vt:lpstr>
      <vt:lpstr>Hodnotenie aktuálnych javov:</vt:lpstr>
      <vt:lpstr>Nadväznosť, logickosť textu</vt:lpstr>
      <vt:lpstr>Členenie textu</vt:lpstr>
      <vt:lpstr>Modalita  viet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Andrej Tibenský</dc:creator>
  <cp:lastModifiedBy>Andrej Tibenský</cp:lastModifiedBy>
  <cp:revision>44</cp:revision>
  <dcterms:created xsi:type="dcterms:W3CDTF">2011-11-01T11:12:03Z</dcterms:created>
  <dcterms:modified xsi:type="dcterms:W3CDTF">2011-11-06T10:31:11Z</dcterms:modified>
</cp:coreProperties>
</file>